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1397" r:id="rId3"/>
    <p:sldId id="1398" r:id="rId4"/>
    <p:sldId id="1399" r:id="rId5"/>
    <p:sldId id="1410" r:id="rId6"/>
    <p:sldId id="1403" r:id="rId7"/>
    <p:sldId id="1407" r:id="rId8"/>
    <p:sldId id="1404" r:id="rId9"/>
    <p:sldId id="1405" r:id="rId10"/>
    <p:sldId id="1406" r:id="rId11"/>
    <p:sldId id="1408" r:id="rId12"/>
    <p:sldId id="1409" r:id="rId13"/>
    <p:sldId id="1401" r:id="rId14"/>
    <p:sldId id="140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6"/>
    <p:restoredTop sz="79524"/>
  </p:normalViewPr>
  <p:slideViewPr>
    <p:cSldViewPr snapToGrid="0">
      <p:cViewPr varScale="1">
        <p:scale>
          <a:sx n="100" d="100"/>
          <a:sy n="100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7FDFC-BBD8-A848-99B8-A1C86F1443C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765F0D-E8D3-CC4F-923A-458C710CD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50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80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09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255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566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400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34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599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i="1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45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i="1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98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34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90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195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1AAF2-9927-AE43-A5A1-58BF43D89C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73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AEE41-E3A0-A93E-9C8A-17DBE3293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E630A1-2BB4-D1BE-E9F6-32507E34F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81EF9-3219-7EFE-C5CF-0A8E9053A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B13DA-7542-5B22-E7C3-B654217A7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BAEFD-F749-2043-B619-50A0EAC9D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26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3B7D7-37BB-BBB3-6EF4-1672E31B9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353854-0683-BA53-C0BB-47C8E3212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3B412-0510-8BDC-1DCD-BC7061BCB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F5DC6-FBE6-21C5-BD02-6966AF8D2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C015A-1564-A45C-EAD1-FE09A889A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81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0302AE-1A7A-1AAF-1C0B-F514B935BE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1CC476-3114-11BE-198F-1FC6F01DF8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091D3-CDE7-9729-C43A-24CC6538F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B68EB-251A-6D85-200E-C83AD9DAB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4DB48-13F8-2506-6FB0-6BD7F6AF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815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head &amp; Breadcrum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4074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2800" spc="-75" dirty="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914720" y="1139886"/>
            <a:ext cx="10362880" cy="475488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200"/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GB" dirty="0"/>
              <a:t>Click to 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971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 dirty="0"/>
              <a:t>BREADCRUMBS</a:t>
            </a:r>
          </a:p>
        </p:txBody>
      </p:sp>
    </p:spTree>
    <p:extLst>
      <p:ext uri="{BB962C8B-B14F-4D97-AF65-F5344CB8AC3E}">
        <p14:creationId xmlns:p14="http://schemas.microsoft.com/office/powerpoint/2010/main" val="307238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C977-FD67-9D1A-9E9C-D38FE651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F77FB-1D5C-D054-6DBE-B30068423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75E57-2376-6350-1628-F451AC0E3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B7D0B-2B2A-5B70-A874-A253FED0B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28F9C-CF0A-A8A5-AE98-B8357AD65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78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5B6F6-AC82-714A-77E3-92935CC39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695DD-8EA0-B8AE-DCBA-7DF60542E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4976B2-31FE-DF07-4339-6FB62E55A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691AA-0964-21D1-0999-6D36CDDF1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74F52-0FE7-6460-329E-D4C482F73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52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9E44F-A24F-1A2A-526B-9CF104F75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F4344-427E-1A3D-7A2B-61A84AC832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4A139F-ACA0-FA5F-0473-AB339AA021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18D5F-E523-7EAB-E3AA-F5347480B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FF178C-EA88-40F5-1370-3563ECA10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F0FC3-9F26-C06A-3483-11789233F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188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FA1F5-8B56-C962-1D82-70F3A560D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9E17-3908-FC82-EBA7-3E3E13AA1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54A47-6E83-BA65-03C4-EBD9394A0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3347A8-3F82-DC92-57F0-DBD1CF8EFF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20D33D-04AF-1EE5-D17E-69C57E9D6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D90D81-F275-2088-587B-B456E9931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50CD67-9836-FEA8-B560-261190AC9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882DE6-2990-4FAD-955F-C44F4B12B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3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3F291-12FC-9C56-9E6C-EBBBE490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7B7D7F-A157-27B9-41BC-2591AABFE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DEAA0-D278-0C35-E4B8-0DE725A86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C99695-8D76-68A0-3BAD-B46311EF4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35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5749C7-0F58-33C0-1117-500674406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AAB113-44BA-D5D1-C54B-4453DDB65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2ED6B7-45DC-EF5F-CDAA-0D7A741D0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60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28425-8C23-F71B-268F-C49960006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373C4-A216-52CC-57A2-9A6890CB2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18425F-3CE0-8BDD-4E63-4193BDE27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8623CA-C994-9F31-56EB-E384DA7D5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891773-2C3F-226E-9D2A-672EDC4A7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024B2A-1905-A346-C524-298F32701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162E8-8EBD-EECC-F3DD-D6E5E4B5B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DBA7D1-000E-D548-70D1-EC421EF217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2262E3-B8FD-399B-D7D7-4B91179E1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469065-A308-80BD-1F09-886389CB0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E1486C-5FAA-A2C2-6302-D0570F2FE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A9508-2399-5EAB-F651-0357A73A0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502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3E4B4B-5704-B6DE-E122-6849F4F0B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C4235-DDE3-8675-A862-564865DD5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CBA19-7D15-FF6F-C6CE-1BC052F670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458F9-9CBD-E74D-827A-692DF8F443DA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8C109-62B8-1014-4FB3-EAE99B0ED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9B0FE-AB72-A53B-E398-3F8ACFACC2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F529D-5D03-F941-9504-471B1D69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905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A83B9-9147-DDAB-801E-144858573A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" sz="2800" b="1" dirty="0">
                <a:latin typeface=""/>
                <a:ea typeface="Times New Roman"/>
                <a:cs typeface="Times New Roman"/>
                <a:sym typeface="Times New Roman"/>
              </a:rPr>
              <a:t>Deterministic QMIX - Multi-Agent Reinforcement Learning with Continuous Actions</a:t>
            </a:r>
            <a:endParaRPr lang="en-US" sz="2800" dirty="0">
              <a:latin typeface="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0E0A-465E-0B27-AF87-8CC8F79A22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1905"/>
            <a:ext cx="9144000" cy="1655762"/>
          </a:xfrm>
        </p:spPr>
        <p:txBody>
          <a:bodyPr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"/>
                <a:ea typeface="Times New Roman"/>
                <a:cs typeface="Times New Roman"/>
                <a:sym typeface="Times New Roman"/>
              </a:rPr>
              <a:t>Ipek</a:t>
            </a:r>
            <a:r>
              <a:rPr lang="en-US" sz="1800" dirty="0">
                <a:latin typeface="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800" dirty="0" err="1">
                <a:latin typeface=""/>
                <a:ea typeface="Times New Roman"/>
                <a:cs typeface="Times New Roman"/>
                <a:sym typeface="Times New Roman"/>
              </a:rPr>
              <a:t>Ilayda</a:t>
            </a:r>
            <a:r>
              <a:rPr lang="en-US" sz="1800" dirty="0">
                <a:latin typeface="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800" dirty="0" err="1">
                <a:latin typeface=""/>
                <a:ea typeface="Times New Roman"/>
                <a:cs typeface="Times New Roman"/>
                <a:sym typeface="Times New Roman"/>
              </a:rPr>
              <a:t>Onur</a:t>
            </a:r>
            <a:r>
              <a:rPr lang="en-US" sz="1800" dirty="0">
                <a:latin typeface=""/>
                <a:ea typeface="Times New Roman"/>
                <a:cs typeface="Times New Roman"/>
                <a:sym typeface="Times New Roman"/>
              </a:rPr>
              <a:t>, Tony Huang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"/>
                <a:ea typeface="Times New Roman"/>
                <a:cs typeface="Times New Roman"/>
                <a:sym typeface="Times New Roman"/>
              </a:rPr>
              <a:t>April 26, 2023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06491A79-849B-356A-A305-5B9D1D2A0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474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Agents’ Collaborative Behavior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102;p18">
            <a:extLst>
              <a:ext uri="{FF2B5EF4-FFF2-40B4-BE49-F238E27FC236}">
                <a16:creationId xmlns:a16="http://schemas.microsoft.com/office/drawing/2014/main" id="{D59445A6-FB09-83DB-0893-3D6ECBE4778B}"/>
              </a:ext>
            </a:extLst>
          </p:cNvPr>
          <p:cNvSpPr txBox="1"/>
          <p:nvPr/>
        </p:nvSpPr>
        <p:spPr>
          <a:xfrm>
            <a:off x="1582630" y="5251454"/>
            <a:ext cx="278005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MADDPG Performance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  <p:sp>
        <p:nvSpPr>
          <p:cNvPr id="8" name="Google Shape;102;p18">
            <a:extLst>
              <a:ext uri="{FF2B5EF4-FFF2-40B4-BE49-F238E27FC236}">
                <a16:creationId xmlns:a16="http://schemas.microsoft.com/office/drawing/2014/main" id="{321BC383-B4CE-5DB8-5DD8-8E9FCA99DB07}"/>
              </a:ext>
            </a:extLst>
          </p:cNvPr>
          <p:cNvSpPr txBox="1"/>
          <p:nvPr/>
        </p:nvSpPr>
        <p:spPr>
          <a:xfrm>
            <a:off x="6966787" y="5251454"/>
            <a:ext cx="278005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QMIX Performance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  <p:pic>
        <p:nvPicPr>
          <p:cNvPr id="10" name="Picture 9" descr="A picture containing pool ball, pool table, sport, ball&#10;&#10;Description automatically generated">
            <a:extLst>
              <a:ext uri="{FF2B5EF4-FFF2-40B4-BE49-F238E27FC236}">
                <a16:creationId xmlns:a16="http://schemas.microsoft.com/office/drawing/2014/main" id="{7F6FB131-A9B7-678A-063E-563BFD6397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8656" y="1905000"/>
            <a:ext cx="3048000" cy="3048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4" name="Picture 3" descr="Chart, scatter chart, bubble chart&#10;&#10;Description automatically generated">
            <a:extLst>
              <a:ext uri="{FF2B5EF4-FFF2-40B4-BE49-F238E27FC236}">
                <a16:creationId xmlns:a16="http://schemas.microsoft.com/office/drawing/2014/main" id="{17FD2077-571F-ED4C-E51C-A97327979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2298" y="1905000"/>
            <a:ext cx="3149029" cy="314902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17888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the Project’s Main Contributions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30A09F-61E7-0C0D-C324-6E9479FCB35E}"/>
              </a:ext>
            </a:extLst>
          </p:cNvPr>
          <p:cNvSpPr txBox="1"/>
          <p:nvPr/>
        </p:nvSpPr>
        <p:spPr>
          <a:xfrm>
            <a:off x="914400" y="2673670"/>
            <a:ext cx="10363200" cy="1510661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469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+mj-lt"/>
              <a:buAutoNum type="arabicPeriod"/>
              <a:tabLst/>
              <a:defRPr/>
            </a:pPr>
            <a:r>
              <a:rPr lang="en-US" sz="1600" b="0" kern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We introduce a new network architecture for </a:t>
            </a:r>
            <a:r>
              <a:rPr lang="en-US" sz="1600" b="1" kern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multi-agent actor-critics</a:t>
            </a:r>
            <a:r>
              <a:rPr lang="en-US" sz="1600" b="0" kern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 that can generate a joint-value based on the per-agent value, without imposing any assumed constraints.</a:t>
            </a:r>
            <a:endParaRPr lang="en-US" sz="1600" kern="0" dirty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  <a:p>
            <a:pPr marL="469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+mj-lt"/>
              <a:buAutoNum type="arabicPeriod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We </a:t>
            </a:r>
            <a:r>
              <a:rPr lang="en-US" sz="1600" kern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incorporate </a:t>
            </a:r>
            <a:r>
              <a:rPr lang="en-US" sz="1600" b="1" kern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centralized training with decentralized execution</a:t>
            </a:r>
            <a:r>
              <a:rPr lang="en-US" sz="1600" kern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 in the training scheme, whereby the agents learn continuous actions and maximize the joint-value.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94444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9D7F1A-DEBB-DDE6-A414-63C6B17A03CC}"/>
              </a:ext>
            </a:extLst>
          </p:cNvPr>
          <p:cNvSpPr txBox="1"/>
          <p:nvPr/>
        </p:nvSpPr>
        <p:spPr>
          <a:xfrm>
            <a:off x="914400" y="3096830"/>
            <a:ext cx="10363200" cy="664340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342900" indent="-342900">
              <a:lnSpc>
                <a:spcPct val="125000"/>
              </a:lnSpc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Both members contribute </a:t>
            </a:r>
            <a:r>
              <a:rPr lang="en-US" sz="160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equally</a:t>
            </a: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the literature review, experiment (experimentation and validation), and report/presentation writing.</a:t>
            </a:r>
          </a:p>
        </p:txBody>
      </p:sp>
    </p:spTree>
    <p:extLst>
      <p:ext uri="{BB962C8B-B14F-4D97-AF65-F5344CB8AC3E}">
        <p14:creationId xmlns:p14="http://schemas.microsoft.com/office/powerpoint/2010/main" val="1789909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References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9D7F1A-DEBB-DDE6-A414-63C6B17A03CC}"/>
              </a:ext>
            </a:extLst>
          </p:cNvPr>
          <p:cNvSpPr txBox="1"/>
          <p:nvPr/>
        </p:nvSpPr>
        <p:spPr>
          <a:xfrm>
            <a:off x="914400" y="1614157"/>
            <a:ext cx="10363200" cy="2203158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342900" indent="-342900">
              <a:lnSpc>
                <a:spcPct val="125000"/>
              </a:lnSpc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Sutton et al. Reinforcement learning: An introduction, volume 1.</a:t>
            </a:r>
          </a:p>
          <a:p>
            <a:pPr marL="342900" indent="-342900">
              <a:lnSpc>
                <a:spcPct val="125000"/>
              </a:lnSpc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Silver et al. Human-level control through deep reinforcement learning.</a:t>
            </a:r>
          </a:p>
          <a:p>
            <a:pPr marL="342900" indent="-342900">
              <a:lnSpc>
                <a:spcPct val="125000"/>
              </a:lnSpc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Silver et al. Mastering the game of go with deep neural networks and tree search.</a:t>
            </a:r>
          </a:p>
          <a:p>
            <a:pPr marL="342900" indent="-342900">
              <a:lnSpc>
                <a:spcPct val="125000"/>
              </a:lnSpc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Silver et al. Deterministic Policy Gradient Algorithms.</a:t>
            </a:r>
          </a:p>
          <a:p>
            <a:pPr marL="342900" indent="-342900">
              <a:lnSpc>
                <a:spcPct val="125000"/>
              </a:lnSpc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Silver. UCL Course on RL.</a:t>
            </a:r>
          </a:p>
          <a:p>
            <a:pPr marL="342900" indent="-342900">
              <a:lnSpc>
                <a:spcPct val="125000"/>
              </a:lnSpc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Lowe et al. Multi-Agent Actor-Critic for Mixed Cooperative-Competitive Environments.</a:t>
            </a:r>
          </a:p>
          <a:p>
            <a:pPr marL="342900" indent="-342900">
              <a:lnSpc>
                <a:spcPct val="125000"/>
              </a:lnSpc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Rashid et al. Monotonic Value Function </a:t>
            </a:r>
            <a:r>
              <a:rPr lang="en-US" sz="1600" dirty="0" err="1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Factorisation</a:t>
            </a:r>
            <a:r>
              <a:rPr lang="en-US" sz="16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for Deep Multi-Agent Reinforcement Learning.</a:t>
            </a:r>
          </a:p>
        </p:txBody>
      </p:sp>
    </p:spTree>
    <p:extLst>
      <p:ext uri="{BB962C8B-B14F-4D97-AF65-F5344CB8AC3E}">
        <p14:creationId xmlns:p14="http://schemas.microsoft.com/office/powerpoint/2010/main" val="3612039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62E25E8-17BA-BB2F-1560-3D0488A318D6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0" tIns="4572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spc="-75" dirty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Questions?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569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and Motivation for Reinforcement Learning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2EAD4C-7DB5-97EA-D7BA-0498B7571F10}"/>
              </a:ext>
            </a:extLst>
          </p:cNvPr>
          <p:cNvSpPr txBox="1"/>
          <p:nvPr/>
        </p:nvSpPr>
        <p:spPr>
          <a:xfrm>
            <a:off x="914400" y="1615441"/>
            <a:ext cx="10363200" cy="1182622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457200" marR="0" lvl="0" indent="-33020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Reinforcement Learning (RL)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 is a powerful framework that trains an agent to solve complicated problems and </a:t>
            </a:r>
            <a:r>
              <a:rPr lang="en-US" sz="1600" kern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cemented its reputation with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AlphaGo’s triumph </a:t>
            </a:r>
            <a:r>
              <a:rPr lang="en-US" sz="1600" kern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over Lee Sedol in 2016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.</a:t>
            </a:r>
          </a:p>
          <a:p>
            <a:pPr marL="457200" marR="0" lvl="0" indent="-33020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However, in the real and virtual world, many problem settings involve multiple players and necessitate collaboration between players.</a:t>
            </a:r>
          </a:p>
        </p:txBody>
      </p:sp>
      <p:pic>
        <p:nvPicPr>
          <p:cNvPr id="10" name="Google Shape;65;p14">
            <a:extLst>
              <a:ext uri="{FF2B5EF4-FFF2-40B4-BE49-F238E27FC236}">
                <a16:creationId xmlns:a16="http://schemas.microsoft.com/office/drawing/2014/main" id="{65A716B4-6D1C-D4B4-EE8E-386F9E6BB85D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7324" y="3496369"/>
            <a:ext cx="3119979" cy="23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66;p14">
            <a:extLst>
              <a:ext uri="{FF2B5EF4-FFF2-40B4-BE49-F238E27FC236}">
                <a16:creationId xmlns:a16="http://schemas.microsoft.com/office/drawing/2014/main" id="{4887D643-7369-68B6-F5E3-5A533EF5EE15}"/>
              </a:ext>
            </a:extLst>
          </p:cNvPr>
          <p:cNvSpPr txBox="1"/>
          <p:nvPr/>
        </p:nvSpPr>
        <p:spPr>
          <a:xfrm>
            <a:off x="3261947" y="5934668"/>
            <a:ext cx="2059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AlphaGo vs. Lee Sedol</a:t>
            </a:r>
            <a:endParaRPr sz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  <p:sp>
        <p:nvSpPr>
          <p:cNvPr id="17" name="Google Shape;67;p14">
            <a:extLst>
              <a:ext uri="{FF2B5EF4-FFF2-40B4-BE49-F238E27FC236}">
                <a16:creationId xmlns:a16="http://schemas.microsoft.com/office/drawing/2014/main" id="{6BE35BDC-9A35-CB89-385B-267FDB64F8F8}"/>
              </a:ext>
            </a:extLst>
          </p:cNvPr>
          <p:cNvSpPr txBox="1"/>
          <p:nvPr/>
        </p:nvSpPr>
        <p:spPr>
          <a:xfrm>
            <a:off x="7117563" y="5974626"/>
            <a:ext cx="2059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StarCraft II (</a:t>
            </a:r>
            <a:r>
              <a:rPr lang="en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AlphaStar</a:t>
            </a:r>
            <a:r>
              <a:rPr lang="en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)</a:t>
            </a:r>
            <a:endParaRPr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  <p:pic>
        <p:nvPicPr>
          <p:cNvPr id="9218" name="Picture 2" descr="AlphaGo, Lee Sedol, and the Reassuring Future of Humans and Machines | The  New Yorker">
            <a:extLst>
              <a:ext uri="{FF2B5EF4-FFF2-40B4-BE49-F238E27FC236}">
                <a16:creationId xmlns:a16="http://schemas.microsoft.com/office/drawing/2014/main" id="{78ECE21D-0B88-ED58-A905-AD9C976E4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4697" y="3496369"/>
            <a:ext cx="3614000" cy="23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053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in Multi-Agent Reinforcement Learning (MARL)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2EAD4C-7DB5-97EA-D7BA-0498B7571F10}"/>
              </a:ext>
            </a:extLst>
          </p:cNvPr>
          <p:cNvSpPr txBox="1"/>
          <p:nvPr/>
        </p:nvSpPr>
        <p:spPr>
          <a:xfrm>
            <a:off x="1443520" y="2070648"/>
            <a:ext cx="3369923" cy="338097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127000" marR="0" lvl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Credit-Assignment Problem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9F0F3E-45ED-D7A0-530A-319673D55EE9}"/>
              </a:ext>
            </a:extLst>
          </p:cNvPr>
          <p:cNvSpPr/>
          <p:nvPr/>
        </p:nvSpPr>
        <p:spPr>
          <a:xfrm>
            <a:off x="914400" y="1787701"/>
            <a:ext cx="4428162" cy="34499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60CC88-6286-9BF6-7C9C-B2FA13589654}"/>
              </a:ext>
            </a:extLst>
          </p:cNvPr>
          <p:cNvSpPr txBox="1"/>
          <p:nvPr/>
        </p:nvSpPr>
        <p:spPr>
          <a:xfrm>
            <a:off x="1085638" y="2919883"/>
            <a:ext cx="4085687" cy="1543683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457200" indent="-330200">
              <a:lnSpc>
                <a:spcPct val="115000"/>
              </a:lnSpc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In MARL, the team of agents receives a global reward based on the agents’ joint actions.</a:t>
            </a:r>
          </a:p>
          <a:p>
            <a:pPr marL="457200" indent="-330200">
              <a:lnSpc>
                <a:spcPct val="115000"/>
              </a:lnSpc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How should we assign score to individual agent that best corresponds to the contribution of the agent’s action?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3EE800F-D127-9DE7-1092-AA6380EF4A4B}"/>
              </a:ext>
            </a:extLst>
          </p:cNvPr>
          <p:cNvCxnSpPr>
            <a:cxnSpLocks/>
          </p:cNvCxnSpPr>
          <p:nvPr/>
        </p:nvCxnSpPr>
        <p:spPr>
          <a:xfrm>
            <a:off x="1746607" y="2408745"/>
            <a:ext cx="276374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C9825A9-AE23-2DB3-8EA4-5BEC7779987C}"/>
              </a:ext>
            </a:extLst>
          </p:cNvPr>
          <p:cNvSpPr txBox="1"/>
          <p:nvPr/>
        </p:nvSpPr>
        <p:spPr>
          <a:xfrm>
            <a:off x="6750121" y="2074299"/>
            <a:ext cx="3369923" cy="338097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127000" marR="0" lvl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tabLst/>
              <a:defRPr/>
            </a:pPr>
            <a:r>
              <a:rPr lang="en-US" sz="1600" b="1" kern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Non-Stationary Training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B6C1464-CF39-5148-306E-41BF193DDC4B}"/>
              </a:ext>
            </a:extLst>
          </p:cNvPr>
          <p:cNvSpPr/>
          <p:nvPr/>
        </p:nvSpPr>
        <p:spPr>
          <a:xfrm>
            <a:off x="6221001" y="1791352"/>
            <a:ext cx="4428162" cy="34499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FF75A8-40C7-39F2-E67F-E519BF292110}"/>
              </a:ext>
            </a:extLst>
          </p:cNvPr>
          <p:cNvSpPr txBox="1"/>
          <p:nvPr/>
        </p:nvSpPr>
        <p:spPr>
          <a:xfrm>
            <a:off x="6392239" y="2923534"/>
            <a:ext cx="4085687" cy="1543683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457200" indent="-330200">
              <a:lnSpc>
                <a:spcPct val="115000"/>
              </a:lnSpc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In MARL, agents are trained simultaneously and the environment changes as the agent’s policies evolve.</a:t>
            </a:r>
          </a:p>
          <a:p>
            <a:pPr marL="457200" indent="-330200">
              <a:lnSpc>
                <a:spcPct val="115000"/>
              </a:lnSpc>
              <a:buClr>
                <a:srgbClr val="000000"/>
              </a:buClr>
              <a:buSzPts val="1600"/>
              <a:buFont typeface="Arial" panose="020B0604020202020204" pitchFamily="34" charset="0"/>
              <a:buChar char="•"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How should we train the agents such that they can learn to cooperatively maximize the team rewards and avoid local maxima?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387017-DFA2-0935-BB7E-6EC1B7123CD3}"/>
              </a:ext>
            </a:extLst>
          </p:cNvPr>
          <p:cNvCxnSpPr>
            <a:cxnSpLocks/>
          </p:cNvCxnSpPr>
          <p:nvPr/>
        </p:nvCxnSpPr>
        <p:spPr>
          <a:xfrm>
            <a:off x="7053208" y="2412396"/>
            <a:ext cx="276374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5759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 Approach in MARL: MADDPG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82;p16">
            <a:extLst>
              <a:ext uri="{FF2B5EF4-FFF2-40B4-BE49-F238E27FC236}">
                <a16:creationId xmlns:a16="http://schemas.microsoft.com/office/drawing/2014/main" id="{BD5388DB-76E7-79F2-7F00-B690086EC87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425" y="1673152"/>
            <a:ext cx="3809142" cy="297035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72F3B06-A2B5-6D85-D3C6-D1643864578A}"/>
              </a:ext>
            </a:extLst>
          </p:cNvPr>
          <p:cNvSpPr txBox="1"/>
          <p:nvPr/>
        </p:nvSpPr>
        <p:spPr>
          <a:xfrm>
            <a:off x="852755" y="1673152"/>
            <a:ext cx="609771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spc="200" dirty="0">
                <a:solidFill>
                  <a:srgbClr val="000000"/>
                </a:solidFill>
                <a:latin typeface="Open Sans"/>
              </a:rPr>
              <a:t>Multi-Agent Deep Deterministic Policy Gradient  (MADDPG)</a:t>
            </a:r>
            <a:endParaRPr kumimoji="0" 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0" name="object 30">
            <a:extLst>
              <a:ext uri="{FF2B5EF4-FFF2-40B4-BE49-F238E27FC236}">
                <a16:creationId xmlns:a16="http://schemas.microsoft.com/office/drawing/2014/main" id="{35D1EA15-2530-B5E9-87DB-A47ED13241E9}"/>
              </a:ext>
            </a:extLst>
          </p:cNvPr>
          <p:cNvSpPr/>
          <p:nvPr/>
        </p:nvSpPr>
        <p:spPr>
          <a:xfrm flipV="1">
            <a:off x="914399" y="1930505"/>
            <a:ext cx="5400000" cy="0"/>
          </a:xfrm>
          <a:custGeom>
            <a:avLst/>
            <a:gdLst/>
            <a:ahLst/>
            <a:cxnLst/>
            <a:rect l="l" t="t" r="r" b="b"/>
            <a:pathLst>
              <a:path w="3257550">
                <a:moveTo>
                  <a:pt x="0" y="0"/>
                </a:moveTo>
                <a:lnTo>
                  <a:pt x="325755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C32D71-2031-0BCF-FDA4-975F2303D89C}"/>
              </a:ext>
            </a:extLst>
          </p:cNvPr>
          <p:cNvSpPr txBox="1"/>
          <p:nvPr/>
        </p:nvSpPr>
        <p:spPr>
          <a:xfrm>
            <a:off x="914400" y="2277873"/>
            <a:ext cx="6036066" cy="2473360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MADDPG is an extension of Deep Deterministic Policy Gradient (DDPG) actor-critic algorithm that runs on </a:t>
            </a:r>
            <a:r>
              <a:rPr kumimoji="1" lang="en-US" sz="1400" i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“centralized training with decentralized execution.”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training phase, each agent’s critic receives the observations and actions from all agents as a guide for learning the optimal policy.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execution phase, each agent uses only its own partial observation to make actions.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i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However, it remains unclear whether centralized critic guarantee optimal behavior between the agents?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312FC3-2F15-9F45-5145-5931536FFC42}"/>
              </a:ext>
            </a:extLst>
          </p:cNvPr>
          <p:cNvSpPr txBox="1"/>
          <p:nvPr/>
        </p:nvSpPr>
        <p:spPr>
          <a:xfrm>
            <a:off x="7652591" y="5010224"/>
            <a:ext cx="374481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spc="200" dirty="0">
                <a:solidFill>
                  <a:srgbClr val="000000"/>
                </a:solidFill>
                <a:latin typeface="Open Sans"/>
              </a:rPr>
              <a:t>Network Architecture of MADDPG</a:t>
            </a:r>
            <a:endParaRPr kumimoji="0" 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541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 Approach in MARL: QMIX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72F3B06-A2B5-6D85-D3C6-D1643864578A}"/>
              </a:ext>
            </a:extLst>
          </p:cNvPr>
          <p:cNvSpPr txBox="1"/>
          <p:nvPr/>
        </p:nvSpPr>
        <p:spPr>
          <a:xfrm>
            <a:off x="852755" y="1673152"/>
            <a:ext cx="609771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spc="200" dirty="0">
                <a:solidFill>
                  <a:srgbClr val="000000"/>
                </a:solidFill>
                <a:latin typeface="Open Sans"/>
              </a:rPr>
              <a:t>QMIX: Monotonic Value Function </a:t>
            </a:r>
            <a:r>
              <a:rPr lang="en-US" sz="1200" b="1" spc="200" dirty="0" err="1">
                <a:solidFill>
                  <a:srgbClr val="000000"/>
                </a:solidFill>
                <a:latin typeface="Open Sans"/>
              </a:rPr>
              <a:t>Factorisation</a:t>
            </a:r>
            <a:endParaRPr kumimoji="0" 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0" name="object 30">
            <a:extLst>
              <a:ext uri="{FF2B5EF4-FFF2-40B4-BE49-F238E27FC236}">
                <a16:creationId xmlns:a16="http://schemas.microsoft.com/office/drawing/2014/main" id="{35D1EA15-2530-B5E9-87DB-A47ED13241E9}"/>
              </a:ext>
            </a:extLst>
          </p:cNvPr>
          <p:cNvSpPr/>
          <p:nvPr/>
        </p:nvSpPr>
        <p:spPr>
          <a:xfrm flipV="1">
            <a:off x="914399" y="1930505"/>
            <a:ext cx="4680000" cy="0"/>
          </a:xfrm>
          <a:custGeom>
            <a:avLst/>
            <a:gdLst/>
            <a:ahLst/>
            <a:cxnLst/>
            <a:rect l="l" t="t" r="r" b="b"/>
            <a:pathLst>
              <a:path w="3257550">
                <a:moveTo>
                  <a:pt x="0" y="0"/>
                </a:moveTo>
                <a:lnTo>
                  <a:pt x="325755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C32D71-2031-0BCF-FDA4-975F2303D89C}"/>
              </a:ext>
            </a:extLst>
          </p:cNvPr>
          <p:cNvSpPr txBox="1"/>
          <p:nvPr/>
        </p:nvSpPr>
        <p:spPr>
          <a:xfrm>
            <a:off x="914400" y="2654234"/>
            <a:ext cx="5023262" cy="1673141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QMIX is an extension of Q-Learning algorithm for discrete action in multi-agent setting.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QMIX enforces that the joint-action value is </a:t>
            </a:r>
            <a:r>
              <a:rPr kumimoji="1" lang="en-US" sz="1400" i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monotonic in the per-agent values.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argues that the maximization of the joint action-value guarantees consistency in the agents’ policies.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312FC3-2F15-9F45-5145-5931536FFC42}"/>
              </a:ext>
            </a:extLst>
          </p:cNvPr>
          <p:cNvSpPr txBox="1"/>
          <p:nvPr/>
        </p:nvSpPr>
        <p:spPr>
          <a:xfrm>
            <a:off x="7082580" y="4581956"/>
            <a:ext cx="374481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spc="200" dirty="0">
                <a:solidFill>
                  <a:srgbClr val="000000"/>
                </a:solidFill>
                <a:latin typeface="Open Sans"/>
              </a:rPr>
              <a:t>Network Architecture of QMIX</a:t>
            </a:r>
            <a:endParaRPr kumimoji="0" 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F5E8AB4-35FF-F602-E022-878C18C10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85590"/>
            <a:ext cx="5578010" cy="210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467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Proposal and Hypothesis: Deterministic QMIX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92;p17">
            <a:extLst>
              <a:ext uri="{FF2B5EF4-FFF2-40B4-BE49-F238E27FC236}">
                <a16:creationId xmlns:a16="http://schemas.microsoft.com/office/drawing/2014/main" id="{95286FF2-02A9-9077-4B90-4D6EE1E382A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2806" y="2017262"/>
            <a:ext cx="5764603" cy="282347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2FB8EB-AD60-B608-2879-642F3A5EA48A}"/>
              </a:ext>
            </a:extLst>
          </p:cNvPr>
          <p:cNvSpPr txBox="1"/>
          <p:nvPr/>
        </p:nvSpPr>
        <p:spPr>
          <a:xfrm>
            <a:off x="852756" y="1673152"/>
            <a:ext cx="1284269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Proposal</a:t>
            </a:r>
          </a:p>
        </p:txBody>
      </p:sp>
      <p:sp>
        <p:nvSpPr>
          <p:cNvPr id="7" name="object 30">
            <a:extLst>
              <a:ext uri="{FF2B5EF4-FFF2-40B4-BE49-F238E27FC236}">
                <a16:creationId xmlns:a16="http://schemas.microsoft.com/office/drawing/2014/main" id="{2A9E2C6D-A3A3-337E-C1EE-85DE6D12D3C4}"/>
              </a:ext>
            </a:extLst>
          </p:cNvPr>
          <p:cNvSpPr/>
          <p:nvPr/>
        </p:nvSpPr>
        <p:spPr>
          <a:xfrm flipV="1">
            <a:off x="914399" y="1930505"/>
            <a:ext cx="1080000" cy="45719"/>
          </a:xfrm>
          <a:custGeom>
            <a:avLst/>
            <a:gdLst/>
            <a:ahLst/>
            <a:cxnLst/>
            <a:rect l="l" t="t" r="r" b="b"/>
            <a:pathLst>
              <a:path w="3257550">
                <a:moveTo>
                  <a:pt x="0" y="0"/>
                </a:moveTo>
                <a:lnTo>
                  <a:pt x="325755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964351-3A3C-5D85-F7CE-D64F826B019D}"/>
              </a:ext>
            </a:extLst>
          </p:cNvPr>
          <p:cNvSpPr txBox="1"/>
          <p:nvPr/>
        </p:nvSpPr>
        <p:spPr>
          <a:xfrm>
            <a:off x="914400" y="2268293"/>
            <a:ext cx="4787757" cy="1088366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addition of a hypernetwork (called QMIX network) serves as a </a:t>
            </a:r>
            <a:r>
              <a:rPr kumimoji="1" lang="en-US" sz="1400" i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critic of the critics.</a:t>
            </a:r>
            <a:endParaRPr kumimoji="1" lang="en-US" sz="1400" i="1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hypernetwork receives the team’s Q values and leverages state information to output a joint Q value.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35557F-1196-1213-34D4-71A4F911DF24}"/>
              </a:ext>
            </a:extLst>
          </p:cNvPr>
          <p:cNvSpPr/>
          <p:nvPr/>
        </p:nvSpPr>
        <p:spPr>
          <a:xfrm>
            <a:off x="7462685" y="1909055"/>
            <a:ext cx="2804844" cy="11834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DAFC2E-4425-06A6-52D1-611AF4329F59}"/>
              </a:ext>
            </a:extLst>
          </p:cNvPr>
          <p:cNvSpPr txBox="1"/>
          <p:nvPr/>
        </p:nvSpPr>
        <p:spPr>
          <a:xfrm>
            <a:off x="6487754" y="5010224"/>
            <a:ext cx="475470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spc="200" dirty="0">
                <a:solidFill>
                  <a:srgbClr val="000000"/>
                </a:solidFill>
                <a:latin typeface="Open Sans"/>
              </a:rPr>
              <a:t>Network Architecture of Deterministic QMIX</a:t>
            </a:r>
            <a:endParaRPr kumimoji="0" 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D1D94B-E396-49CD-F31C-A60855B5862B}"/>
              </a:ext>
            </a:extLst>
          </p:cNvPr>
          <p:cNvSpPr txBox="1"/>
          <p:nvPr/>
        </p:nvSpPr>
        <p:spPr>
          <a:xfrm>
            <a:off x="852756" y="3854944"/>
            <a:ext cx="143838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Hypothesis</a:t>
            </a:r>
          </a:p>
        </p:txBody>
      </p:sp>
      <p:sp>
        <p:nvSpPr>
          <p:cNvPr id="11" name="object 30">
            <a:extLst>
              <a:ext uri="{FF2B5EF4-FFF2-40B4-BE49-F238E27FC236}">
                <a16:creationId xmlns:a16="http://schemas.microsoft.com/office/drawing/2014/main" id="{88060294-E35E-F51D-5989-DB1A69C93622}"/>
              </a:ext>
            </a:extLst>
          </p:cNvPr>
          <p:cNvSpPr/>
          <p:nvPr/>
        </p:nvSpPr>
        <p:spPr>
          <a:xfrm flipV="1">
            <a:off x="914399" y="4112297"/>
            <a:ext cx="1080000" cy="45719"/>
          </a:xfrm>
          <a:custGeom>
            <a:avLst/>
            <a:gdLst/>
            <a:ahLst/>
            <a:cxnLst/>
            <a:rect l="l" t="t" r="r" b="b"/>
            <a:pathLst>
              <a:path w="3257550">
                <a:moveTo>
                  <a:pt x="0" y="0"/>
                </a:moveTo>
                <a:lnTo>
                  <a:pt x="325755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26659-3C36-4666-0AC7-FD0EF3CAC0AC}"/>
              </a:ext>
            </a:extLst>
          </p:cNvPr>
          <p:cNvSpPr txBox="1"/>
          <p:nvPr/>
        </p:nvSpPr>
        <p:spPr>
          <a:xfrm>
            <a:off x="914400" y="4472602"/>
            <a:ext cx="4787757" cy="1303809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adoption of </a:t>
            </a:r>
            <a:r>
              <a:rPr kumimoji="1" lang="en-US" sz="1400" i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“centralized training with decentralized execution”  </a:t>
            </a:r>
            <a:r>
              <a:rPr kumimoji="1"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 help overcome non-stationarity.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non-linear (with no constraint) combination of Q values encourages cooperative behavior in the </a:t>
            </a:r>
            <a:r>
              <a:rPr kumimoji="1" lang="en-US" sz="1400" i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continuous action space.</a:t>
            </a:r>
          </a:p>
        </p:txBody>
      </p:sp>
    </p:spTree>
    <p:extLst>
      <p:ext uri="{BB962C8B-B14F-4D97-AF65-F5344CB8AC3E}">
        <p14:creationId xmlns:p14="http://schemas.microsoft.com/office/powerpoint/2010/main" val="4100031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Proposal and Hypothesis: Deterministic QMIX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92;p17">
            <a:extLst>
              <a:ext uri="{FF2B5EF4-FFF2-40B4-BE49-F238E27FC236}">
                <a16:creationId xmlns:a16="http://schemas.microsoft.com/office/drawing/2014/main" id="{95286FF2-02A9-9077-4B90-4D6EE1E382A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2806" y="2017262"/>
            <a:ext cx="5764603" cy="282347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2FB8EB-AD60-B608-2879-642F3A5EA48A}"/>
              </a:ext>
            </a:extLst>
          </p:cNvPr>
          <p:cNvSpPr txBox="1"/>
          <p:nvPr/>
        </p:nvSpPr>
        <p:spPr>
          <a:xfrm>
            <a:off x="1176848" y="1673152"/>
            <a:ext cx="143838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Joint-Value</a:t>
            </a:r>
          </a:p>
        </p:txBody>
      </p:sp>
      <p:sp>
        <p:nvSpPr>
          <p:cNvPr id="7" name="object 30">
            <a:extLst>
              <a:ext uri="{FF2B5EF4-FFF2-40B4-BE49-F238E27FC236}">
                <a16:creationId xmlns:a16="http://schemas.microsoft.com/office/drawing/2014/main" id="{2A9E2C6D-A3A3-337E-C1EE-85DE6D12D3C4}"/>
              </a:ext>
            </a:extLst>
          </p:cNvPr>
          <p:cNvSpPr/>
          <p:nvPr/>
        </p:nvSpPr>
        <p:spPr>
          <a:xfrm flipV="1">
            <a:off x="1238491" y="1930505"/>
            <a:ext cx="1080000" cy="45719"/>
          </a:xfrm>
          <a:custGeom>
            <a:avLst/>
            <a:gdLst/>
            <a:ahLst/>
            <a:cxnLst/>
            <a:rect l="l" t="t" r="r" b="b"/>
            <a:pathLst>
              <a:path w="3257550">
                <a:moveTo>
                  <a:pt x="0" y="0"/>
                </a:moveTo>
                <a:lnTo>
                  <a:pt x="325755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35557F-1196-1213-34D4-71A4F911DF24}"/>
              </a:ext>
            </a:extLst>
          </p:cNvPr>
          <p:cNvSpPr/>
          <p:nvPr/>
        </p:nvSpPr>
        <p:spPr>
          <a:xfrm>
            <a:off x="7462685" y="1909055"/>
            <a:ext cx="2804844" cy="16108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DAFC2E-4425-06A6-52D1-611AF4329F59}"/>
              </a:ext>
            </a:extLst>
          </p:cNvPr>
          <p:cNvSpPr txBox="1"/>
          <p:nvPr/>
        </p:nvSpPr>
        <p:spPr>
          <a:xfrm>
            <a:off x="6487754" y="5010224"/>
            <a:ext cx="475470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spc="200" dirty="0">
                <a:solidFill>
                  <a:srgbClr val="000000"/>
                </a:solidFill>
                <a:latin typeface="Open Sans"/>
              </a:rPr>
              <a:t>Network Architecture of Deterministic QMIX</a:t>
            </a:r>
            <a:endParaRPr kumimoji="0" 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D1D94B-E396-49CD-F31C-A60855B5862B}"/>
              </a:ext>
            </a:extLst>
          </p:cNvPr>
          <p:cNvSpPr txBox="1"/>
          <p:nvPr/>
        </p:nvSpPr>
        <p:spPr>
          <a:xfrm>
            <a:off x="1176847" y="3901244"/>
            <a:ext cx="209878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spc="200" dirty="0">
                <a:solidFill>
                  <a:srgbClr val="000000"/>
                </a:solidFill>
                <a:latin typeface="Open Sans"/>
              </a:rPr>
              <a:t>State Information</a:t>
            </a:r>
            <a:endParaRPr kumimoji="0" 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1" name="object 30">
            <a:extLst>
              <a:ext uri="{FF2B5EF4-FFF2-40B4-BE49-F238E27FC236}">
                <a16:creationId xmlns:a16="http://schemas.microsoft.com/office/drawing/2014/main" id="{88060294-E35E-F51D-5989-DB1A69C93622}"/>
              </a:ext>
            </a:extLst>
          </p:cNvPr>
          <p:cNvSpPr/>
          <p:nvPr/>
        </p:nvSpPr>
        <p:spPr>
          <a:xfrm flipV="1">
            <a:off x="1238491" y="4158597"/>
            <a:ext cx="1080000" cy="45719"/>
          </a:xfrm>
          <a:custGeom>
            <a:avLst/>
            <a:gdLst/>
            <a:ahLst/>
            <a:cxnLst/>
            <a:rect l="l" t="t" r="r" b="b"/>
            <a:pathLst>
              <a:path w="3257550">
                <a:moveTo>
                  <a:pt x="0" y="0"/>
                </a:moveTo>
                <a:lnTo>
                  <a:pt x="325755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3873BF91-2201-A951-3F99-956DD322B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685" y="2810967"/>
            <a:ext cx="4303945" cy="68356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6" name="Picture 15" descr="Text, letter&#10;&#10;Description automatically generated">
            <a:extLst>
              <a:ext uri="{FF2B5EF4-FFF2-40B4-BE49-F238E27FC236}">
                <a16:creationId xmlns:a16="http://schemas.microsoft.com/office/drawing/2014/main" id="{5B5E286C-1540-41C5-3A50-563597D2BB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5184" y="5092888"/>
            <a:ext cx="2793277" cy="88037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5BCA91B0-E5F9-187D-1646-1C9B738FB742}"/>
              </a:ext>
            </a:extLst>
          </p:cNvPr>
          <p:cNvSpPr/>
          <p:nvPr/>
        </p:nvSpPr>
        <p:spPr>
          <a:xfrm>
            <a:off x="7292051" y="1673152"/>
            <a:ext cx="344110" cy="3441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40C9BA-6C7B-3FF6-5E52-007E9A45B5E0}"/>
              </a:ext>
            </a:extLst>
          </p:cNvPr>
          <p:cNvSpPr/>
          <p:nvPr/>
        </p:nvSpPr>
        <p:spPr>
          <a:xfrm>
            <a:off x="10368713" y="3020992"/>
            <a:ext cx="1309244" cy="18197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D195E94-AC46-980B-B7B2-164D9B3DAD80}"/>
              </a:ext>
            </a:extLst>
          </p:cNvPr>
          <p:cNvSpPr/>
          <p:nvPr/>
        </p:nvSpPr>
        <p:spPr>
          <a:xfrm>
            <a:off x="10146066" y="2851506"/>
            <a:ext cx="344110" cy="3441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1FAC556-6201-A508-ACF2-39E74A24E807}"/>
              </a:ext>
            </a:extLst>
          </p:cNvPr>
          <p:cNvSpPr/>
          <p:nvPr/>
        </p:nvSpPr>
        <p:spPr>
          <a:xfrm>
            <a:off x="825067" y="1673152"/>
            <a:ext cx="344110" cy="3441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8CEF56-4A7C-113B-32BA-722E93446798}"/>
              </a:ext>
            </a:extLst>
          </p:cNvPr>
          <p:cNvSpPr/>
          <p:nvPr/>
        </p:nvSpPr>
        <p:spPr>
          <a:xfrm>
            <a:off x="825067" y="3911793"/>
            <a:ext cx="344110" cy="3441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A8554CE-5B4B-DA8E-A481-9F3D2FB660CB}"/>
              </a:ext>
            </a:extLst>
          </p:cNvPr>
          <p:cNvSpPr txBox="1"/>
          <p:nvPr/>
        </p:nvSpPr>
        <p:spPr>
          <a:xfrm>
            <a:off x="914400" y="2176784"/>
            <a:ext cx="4787757" cy="503590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mixing network inputs individual critic value and outputs joint value.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6AE602-425A-A5DD-BD60-8CC36FADF0AF}"/>
              </a:ext>
            </a:extLst>
          </p:cNvPr>
          <p:cNvSpPr txBox="1"/>
          <p:nvPr/>
        </p:nvSpPr>
        <p:spPr>
          <a:xfrm>
            <a:off x="914400" y="4415369"/>
            <a:ext cx="4787757" cy="503590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kumimoji="1" lang="en-US" sz="14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weights and biases of the network incorporates global state information.</a:t>
            </a:r>
          </a:p>
        </p:txBody>
      </p:sp>
    </p:spTree>
    <p:extLst>
      <p:ext uri="{BB962C8B-B14F-4D97-AF65-F5344CB8AC3E}">
        <p14:creationId xmlns:p14="http://schemas.microsoft.com/office/powerpoint/2010/main" val="166083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Setting: Multi Particle Environment (MPE)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Google Shape;102;p18">
            <a:extLst>
              <a:ext uri="{FF2B5EF4-FFF2-40B4-BE49-F238E27FC236}">
                <a16:creationId xmlns:a16="http://schemas.microsoft.com/office/drawing/2014/main" id="{8A34F492-4830-A6D4-7D82-F04CD05DDC9D}"/>
              </a:ext>
            </a:extLst>
          </p:cNvPr>
          <p:cNvSpPr txBox="1"/>
          <p:nvPr/>
        </p:nvSpPr>
        <p:spPr>
          <a:xfrm>
            <a:off x="8026723" y="5272002"/>
            <a:ext cx="278005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Predator-prey scenario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E37E034-A9F5-0316-5CC2-B2876A2E1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6652" y="1738901"/>
            <a:ext cx="3380197" cy="338019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6C41E8A-4073-5A60-0165-CCF28DDFB054}"/>
              </a:ext>
            </a:extLst>
          </p:cNvPr>
          <p:cNvSpPr txBox="1"/>
          <p:nvPr/>
        </p:nvSpPr>
        <p:spPr>
          <a:xfrm>
            <a:off x="914400" y="2297234"/>
            <a:ext cx="6482993" cy="934478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Algorithm performance should be evaluated in environment that requires collaboration between agents.</a:t>
            </a:r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MPE is a set of </a:t>
            </a:r>
            <a:r>
              <a:rPr lang="en-US" sz="1400" i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collaborative 2D games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, and we will specifically focus on the predator-prey (or hide-and-seek) game.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B56478-84A5-6918-C9DC-6BC914A44122}"/>
              </a:ext>
            </a:extLst>
          </p:cNvPr>
          <p:cNvSpPr txBox="1"/>
          <p:nvPr/>
        </p:nvSpPr>
        <p:spPr>
          <a:xfrm>
            <a:off x="852756" y="3854944"/>
            <a:ext cx="143838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Setting</a:t>
            </a:r>
          </a:p>
        </p:txBody>
      </p:sp>
      <p:sp>
        <p:nvSpPr>
          <p:cNvPr id="17" name="object 30">
            <a:extLst>
              <a:ext uri="{FF2B5EF4-FFF2-40B4-BE49-F238E27FC236}">
                <a16:creationId xmlns:a16="http://schemas.microsoft.com/office/drawing/2014/main" id="{B4300822-F42F-252F-CFF4-5EC0812C64E3}"/>
              </a:ext>
            </a:extLst>
          </p:cNvPr>
          <p:cNvSpPr/>
          <p:nvPr/>
        </p:nvSpPr>
        <p:spPr>
          <a:xfrm flipV="1">
            <a:off x="914399" y="4112297"/>
            <a:ext cx="1080000" cy="45719"/>
          </a:xfrm>
          <a:custGeom>
            <a:avLst/>
            <a:gdLst/>
            <a:ahLst/>
            <a:cxnLst/>
            <a:rect l="l" t="t" r="r" b="b"/>
            <a:pathLst>
              <a:path w="3257550">
                <a:moveTo>
                  <a:pt x="0" y="0"/>
                </a:moveTo>
                <a:lnTo>
                  <a:pt x="325755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3E668D-E934-7565-06F0-9C9E68D85A67}"/>
              </a:ext>
            </a:extLst>
          </p:cNvPr>
          <p:cNvSpPr txBox="1"/>
          <p:nvPr/>
        </p:nvSpPr>
        <p:spPr>
          <a:xfrm>
            <a:off x="852756" y="1673152"/>
            <a:ext cx="165413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Environment</a:t>
            </a:r>
          </a:p>
        </p:txBody>
      </p:sp>
      <p:sp>
        <p:nvSpPr>
          <p:cNvPr id="20" name="object 30">
            <a:extLst>
              <a:ext uri="{FF2B5EF4-FFF2-40B4-BE49-F238E27FC236}">
                <a16:creationId xmlns:a16="http://schemas.microsoft.com/office/drawing/2014/main" id="{CB98272A-9A2F-2AE6-F923-F1F644172A25}"/>
              </a:ext>
            </a:extLst>
          </p:cNvPr>
          <p:cNvSpPr/>
          <p:nvPr/>
        </p:nvSpPr>
        <p:spPr>
          <a:xfrm flipV="1">
            <a:off x="914399" y="1930505"/>
            <a:ext cx="1080000" cy="45719"/>
          </a:xfrm>
          <a:custGeom>
            <a:avLst/>
            <a:gdLst/>
            <a:ahLst/>
            <a:cxnLst/>
            <a:rect l="l" t="t" r="r" b="b"/>
            <a:pathLst>
              <a:path w="3257550">
                <a:moveTo>
                  <a:pt x="0" y="0"/>
                </a:moveTo>
                <a:lnTo>
                  <a:pt x="3257550" y="0"/>
                </a:lnTo>
              </a:path>
            </a:pathLst>
          </a:custGeom>
          <a:ln w="5791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DFC368-297A-227F-5706-285AC87EC1BE}"/>
              </a:ext>
            </a:extLst>
          </p:cNvPr>
          <p:cNvSpPr txBox="1"/>
          <p:nvPr/>
        </p:nvSpPr>
        <p:spPr>
          <a:xfrm>
            <a:off x="914399" y="4489728"/>
            <a:ext cx="6482993" cy="1149921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412750" indent="-285750"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Black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 circles represent environment obstacles.</a:t>
            </a:r>
          </a:p>
          <a:p>
            <a:pPr marL="412750" indent="-285750"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F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Red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 circles are adversarial agents, who receive a positive reward for hitting the good agent.</a:t>
            </a:r>
          </a:p>
          <a:p>
            <a:pPr marL="412750" indent="-285750"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92D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Green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 circles are good agents, who move faster and receive a negative reward for being hit by adversaries.</a:t>
            </a:r>
          </a:p>
        </p:txBody>
      </p:sp>
    </p:spTree>
    <p:extLst>
      <p:ext uri="{BB962C8B-B14F-4D97-AF65-F5344CB8AC3E}">
        <p14:creationId xmlns:p14="http://schemas.microsoft.com/office/powerpoint/2010/main" val="3990669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Results and Algorithm Comparison</a:t>
            </a:r>
          </a:p>
        </p:txBody>
      </p:sp>
      <p:pic>
        <p:nvPicPr>
          <p:cNvPr id="5" name="Picture 6" descr="Homepage - CMU - Carnegie Mellon University">
            <a:extLst>
              <a:ext uri="{FF2B5EF4-FFF2-40B4-BE49-F238E27FC236}">
                <a16:creationId xmlns:a16="http://schemas.microsoft.com/office/drawing/2014/main" id="{A260E6B7-63BD-91D4-4F37-284CC376B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4996" y="6526196"/>
            <a:ext cx="2547257" cy="23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D248F9B2-A515-6B68-18A3-F02DB0BDA3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692"/>
          <a:stretch/>
        </p:blipFill>
        <p:spPr>
          <a:xfrm>
            <a:off x="914400" y="2609391"/>
            <a:ext cx="4620177" cy="3060000"/>
          </a:xfrm>
          <a:prstGeom prst="rect">
            <a:avLst/>
          </a:prstGeom>
        </p:spPr>
      </p:pic>
      <p:sp>
        <p:nvSpPr>
          <p:cNvPr id="10" name="Google Shape;102;p18">
            <a:extLst>
              <a:ext uri="{FF2B5EF4-FFF2-40B4-BE49-F238E27FC236}">
                <a16:creationId xmlns:a16="http://schemas.microsoft.com/office/drawing/2014/main" id="{C4AF2F8D-8DE8-D69F-7A39-8181FACD0BCC}"/>
              </a:ext>
            </a:extLst>
          </p:cNvPr>
          <p:cNvSpPr txBox="1"/>
          <p:nvPr/>
        </p:nvSpPr>
        <p:spPr>
          <a:xfrm>
            <a:off x="1608589" y="5730467"/>
            <a:ext cx="315693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MADDPG Evaluation Performance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FF96DF-2923-B3A7-3E99-62FA9E8F089B}"/>
              </a:ext>
            </a:extLst>
          </p:cNvPr>
          <p:cNvSpPr txBox="1"/>
          <p:nvPr/>
        </p:nvSpPr>
        <p:spPr>
          <a:xfrm>
            <a:off x="914399" y="1531575"/>
            <a:ext cx="10509813" cy="719034"/>
          </a:xfrm>
          <a:prstGeom prst="rect">
            <a:avLst/>
          </a:prstGeom>
          <a:noFill/>
        </p:spPr>
        <p:txBody>
          <a:bodyPr wrap="square" lIns="36000" tIns="36000" rIns="36000" bIns="36000" rtlCol="0" anchor="ctr" anchorCtr="0">
            <a:spAutoFit/>
          </a:bodyPr>
          <a:lstStyle/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We train the agents for 30,000 episodes (20 steps / episode) and evaluate the performance for 10 episodes.</a:t>
            </a:r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MADDPG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: the </a:t>
            </a:r>
            <a:r>
              <a:rPr lang="en-US" sz="140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agent obtains the minimum rewards of -50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, while the </a:t>
            </a:r>
            <a:r>
              <a:rPr lang="en-US" sz="140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adversary achieves maximum rewards of 10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.</a:t>
            </a:r>
          </a:p>
          <a:p>
            <a:pPr marL="412750" indent="-285750"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QMIX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: the </a:t>
            </a:r>
            <a:r>
              <a:rPr lang="en-US" sz="140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agent obtains the minimum rewards of -100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, while the </a:t>
            </a:r>
            <a:r>
              <a:rPr lang="en-US" sz="1400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adversary achieves maximum rewards of 75</a:t>
            </a:r>
            <a:r>
              <a:rPr lang="en-US" sz="14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.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3E6DB3AA-36B7-C182-C3CE-278E6CCDCE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603"/>
          <a:stretch/>
        </p:blipFill>
        <p:spPr>
          <a:xfrm>
            <a:off x="5825734" y="2609391"/>
            <a:ext cx="4615507" cy="3060000"/>
          </a:xfrm>
          <a:prstGeom prst="rect">
            <a:avLst/>
          </a:prstGeom>
        </p:spPr>
      </p:pic>
      <p:sp>
        <p:nvSpPr>
          <p:cNvPr id="6" name="Google Shape;102;p18">
            <a:extLst>
              <a:ext uri="{FF2B5EF4-FFF2-40B4-BE49-F238E27FC236}">
                <a16:creationId xmlns:a16="http://schemas.microsoft.com/office/drawing/2014/main" id="{831CBF63-6D11-2E47-324E-70377F86EA0B}"/>
              </a:ext>
            </a:extLst>
          </p:cNvPr>
          <p:cNvSpPr txBox="1"/>
          <p:nvPr/>
        </p:nvSpPr>
        <p:spPr>
          <a:xfrm>
            <a:off x="6555019" y="5730466"/>
            <a:ext cx="315693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imes New Roman"/>
              </a:rPr>
              <a:t>QMIX Evaluation Performance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18059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812</Words>
  <Application>Microsoft Macintosh PowerPoint</Application>
  <PresentationFormat>Widescreen</PresentationFormat>
  <Paragraphs>91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Open Sans</vt:lpstr>
      <vt:lpstr>Open Sans Extrabold</vt:lpstr>
      <vt:lpstr>Times New Roman</vt:lpstr>
      <vt:lpstr>Office Theme</vt:lpstr>
      <vt:lpstr>Deterministic QMIX - Multi-Agent Reinforcement Learning with Continuous Actions</vt:lpstr>
      <vt:lpstr>Background and Motivation for Reinforcement Learning</vt:lpstr>
      <vt:lpstr>Challenges in Multi-Agent Reinforcement Learning (MARL)</vt:lpstr>
      <vt:lpstr>State-of-the-Art Approach in MARL: MADDPG</vt:lpstr>
      <vt:lpstr>State-of-the-Art Approach in MARL: QMIX</vt:lpstr>
      <vt:lpstr>Our Proposal and Hypothesis: Deterministic QMIX</vt:lpstr>
      <vt:lpstr>Our Proposal and Hypothesis: Deterministic QMIX</vt:lpstr>
      <vt:lpstr>Experiment Setting: Multi Particle Environment (MPE)</vt:lpstr>
      <vt:lpstr>Experiment Results and Algorithm Comparison</vt:lpstr>
      <vt:lpstr>Visualization of Agents’ Collaborative Behavior</vt:lpstr>
      <vt:lpstr>Summary of the Project’s Main Contributions</vt:lpstr>
      <vt:lpstr>Contribution</vt:lpstr>
      <vt:lpstr>Selected 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Deterministic QMIX - Multi-Agent Reinforcement Learning with Continuous Actions</dc:title>
  <dc:creator>Tony Huang</dc:creator>
  <cp:lastModifiedBy>Tony Huang</cp:lastModifiedBy>
  <cp:revision>59</cp:revision>
  <dcterms:created xsi:type="dcterms:W3CDTF">2023-04-25T21:18:29Z</dcterms:created>
  <dcterms:modified xsi:type="dcterms:W3CDTF">2023-04-26T13:28:08Z</dcterms:modified>
</cp:coreProperties>
</file>

<file path=docProps/thumbnail.jpeg>
</file>